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Montserrat"/>
      <p:regular r:id="rId44"/>
      <p:bold r:id="rId45"/>
      <p:italic r:id="rId46"/>
      <p:boldItalic r:id="rId47"/>
    </p:embeddedFont>
    <p:embeddedFont>
      <p:font typeface="Montserrat Medium"/>
      <p:regular r:id="rId48"/>
      <p:bold r:id="rId49"/>
      <p:italic r:id="rId50"/>
      <p:boldItalic r:id="rId51"/>
    </p:embeddedFont>
    <p:embeddedFont>
      <p:font typeface="Corbel"/>
      <p:regular r:id="rId52"/>
      <p:bold r:id="rId53"/>
      <p:italic r:id="rId54"/>
      <p:boldItalic r:id="rId55"/>
    </p:embeddedFont>
    <p:embeddedFont>
      <p:font typeface="Old Standard TT"/>
      <p:regular r:id="rId56"/>
      <p:bold r:id="rId57"/>
      <p: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Montserrat-regular.fntdata"/><Relationship Id="rId43" Type="http://schemas.openxmlformats.org/officeDocument/2006/relationships/slide" Target="slides/slide38.xml"/><Relationship Id="rId46" Type="http://schemas.openxmlformats.org/officeDocument/2006/relationships/font" Target="fonts/Montserrat-italic.fntdata"/><Relationship Id="rId45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Medium-regular.fntdata"/><Relationship Id="rId47" Type="http://schemas.openxmlformats.org/officeDocument/2006/relationships/font" Target="fonts/Montserrat-boldItalic.fntdata"/><Relationship Id="rId49" Type="http://schemas.openxmlformats.org/officeDocument/2006/relationships/font" Target="fonts/Montserrat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Medium-boldItalic.fntdata"/><Relationship Id="rId50" Type="http://schemas.openxmlformats.org/officeDocument/2006/relationships/font" Target="fonts/MontserratMedium-italic.fntdata"/><Relationship Id="rId53" Type="http://schemas.openxmlformats.org/officeDocument/2006/relationships/font" Target="fonts/Corbel-bold.fntdata"/><Relationship Id="rId52" Type="http://schemas.openxmlformats.org/officeDocument/2006/relationships/font" Target="fonts/Corbel-regular.fntdata"/><Relationship Id="rId11" Type="http://schemas.openxmlformats.org/officeDocument/2006/relationships/slide" Target="slides/slide6.xml"/><Relationship Id="rId55" Type="http://schemas.openxmlformats.org/officeDocument/2006/relationships/font" Target="fonts/Corbel-boldItalic.fntdata"/><Relationship Id="rId10" Type="http://schemas.openxmlformats.org/officeDocument/2006/relationships/slide" Target="slides/slide5.xml"/><Relationship Id="rId54" Type="http://schemas.openxmlformats.org/officeDocument/2006/relationships/font" Target="fonts/Corbel-italic.fntdata"/><Relationship Id="rId13" Type="http://schemas.openxmlformats.org/officeDocument/2006/relationships/slide" Target="slides/slide8.xml"/><Relationship Id="rId57" Type="http://schemas.openxmlformats.org/officeDocument/2006/relationships/font" Target="fonts/OldStandardTT-bold.fntdata"/><Relationship Id="rId12" Type="http://schemas.openxmlformats.org/officeDocument/2006/relationships/slide" Target="slides/slide7.xml"/><Relationship Id="rId56" Type="http://schemas.openxmlformats.org/officeDocument/2006/relationships/font" Target="fonts/OldStandardTT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OldStandardTT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vas3k.ru/blog/machine_learning/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u.wikipedia.org/wiki/%D0%9D%D0%B5%D0%B9%D1%80%D0%BE%D0%BD#/media/%D0%A4%D0%B0%D0%B9%D0%BB:Complete_neuron_cell_diagram_ru.svg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vas3k.ru/blog/machine_learning/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41e3a682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g641e3a682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54f03d721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54f03d721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54f03d721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54f03d721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54f03d721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54f03d721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41e3a682f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41e3a682f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54f03d721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54f03d721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***Картинки из публичного датасета, авторским правом не защищены***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Искусственные нейронные сети были известны достаточно давно, но в компьютерном зрении были впервые успешно применены для задачи распознавания рукописных цифр в 1998 году Яном ЛеКуном. Постановка его задачи была такой. На вход компьютеру подавались чёрно-белые изображения цифр размера 8x8. Требовалось определить, что за цифра изображена на картинке. В распоряжении исследователя имелась обучающая выборка — набор размеченных примеров изображений, то есть изображений, для которых известны ответы. Требовалось построить алгоритм, который научился бы определять, к какому из десяти классов относится данное изображение.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Если рассуждать в терминах машинного обучения, то речь идёт о задаче классификации. Давайте вместе вспомним, что это такое.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54f03d721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54f03d721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***картинка: </a:t>
            </a:r>
            <a:r>
              <a:rPr lang="ru" sz="1400" u="sng">
                <a:solidFill>
                  <a:srgbClr val="AF4345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2"/>
              </a:rPr>
              <a:t>vas3k.ru</a:t>
            </a:r>
            <a:r>
              <a:rPr lang="ru">
                <a:solidFill>
                  <a:schemeClr val="dk1"/>
                </a:solidFill>
              </a:rPr>
              <a:t>***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Перед вами пример простейшей нейронной сети — многослойного перцептрона. Мы решаем задачу классификации рукописных символов на десять классов. Признаками каждого изображения является таблица 8x8 с числовыми значениями яркости пикселей — всего 64 целых числа в промежутке от 0 до 255.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Наша замечательная сетка будет состоять из четырёх слоёв: входного слоя, нейроны которого получают на вход признаки картинки (всего 64 нейрона), двух скрытых слоёв, в каждом из которых по 100 нейронов, и выходного слоя, нейроны которого соответствуют классам от 0 до 9. Все нейроны соседних слоёв будут связаны рёбрами.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Входные нейроны передают по исходящим из них рёбрам свой входной сигнал. Каждый нейрон скрытых слоёв устроен ровно так, как мы описывали раньше. Ну а в каждом из выходных нейронов собирается некоторый сигнал с предыдущего слоя. Наша нейронная сеть относит объект к тому классу, у которого соответствующий нейрон будет иметь наибольшую величину сигнала.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Часто для прикладных задач бывает нужно не просто угадать класс объекта, но и вычислить вероятность, с которой объект попадает в тот или иной класс. Поэтому часто к нейронной сети для задачи классификации добавляют ещё один слой, который преобразует числовые выходы сети в вероятности попадания в классы.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596522f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596522f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54f03d721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54f03d721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578a2f67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578a2f67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578a2f67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578a2f67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41e3a682f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41e3a682f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578a2f67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578a2f67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41e3a682f_1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41e3a682f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54f5feb8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54f5feb8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54f5feb8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54f5feb8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54f5feb8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54f5feb8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578a2f67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578a2f67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596522ff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596522ff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54f5feb89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654f5feb8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54f5feb8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54f5feb8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54f5feb8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54f5feb8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41e3a682f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41e3a682f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654f5feb8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654f5feb8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654f5feb8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654f5feb8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54f5feb89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54f5feb89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654f5feb89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654f5feb89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655079ca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655079ca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54f5feb89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54f5feb89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54f5feb89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54f5feb89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654f5feb89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654f5feb89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641e3a682f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641e3a682f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41e3a682f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41e3a682f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41e3a682f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641e3a682f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54f03d72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54f03d72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*** Картинка из википедии: </a:t>
            </a:r>
            <a:r>
              <a:rPr lang="ru" u="sng">
                <a:solidFill>
                  <a:schemeClr val="hlink"/>
                </a:solidFill>
                <a:hlinkClick r:id="rId2"/>
              </a:rPr>
              <a:t>https://ru.wikipedia.org/wiki/%D0%9D%D0%B5%D0%B9%D1%80%D0%BE%D0%BD#/media/%D0%A4%D0%B0%D0%B9%D0%BB:Complete_neuron_cell_diagram_ru.svg</a:t>
            </a:r>
            <a:r>
              <a:rPr lang="ru">
                <a:solidFill>
                  <a:schemeClr val="dk1"/>
                </a:solidFill>
              </a:rPr>
              <a:t>***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Вернёмся на секунду к нашему вопросу об искусственном интеллекте как модели интеллекта человека.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Если мы хотим получить искусственный интеллект, то один из способов это сделать — смоделировать деятельность мозга человека компьютерной программой. Давайте же построим математическую модель нейрона — примитивного элемента нашего с вами мозга.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Внутри нашего мозга между нейронами постоянно происходит передача специального вещества, называемого нейротрансмиттером. Каждый нейрон отвечает за определённое “событие”, происходящее в мозгу человека. Например, нейрон может активироваться тогда, когда человек видит перед собой кошку. Таким образом, нейроны — это информационные блоки нашего мозга.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Нейрон связывается с другими нейронами с помощью специальных отростков, которые называются аксонами и дендритами. Через дендриты в тело нейрона поступает химический сигнал от других нейронов, который способен накапливаться в теле нейрона. При накоплении достаточно большого заряда внутри тела нейрон “пробивается”: происходит выброс химического вещества по длинному отростку — аксону. Аксон же в свою очередь связан с другими дендритами, по которым сигнал передаётся к последующим нейронам.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теперь используем эту информацию для построения модели нейрона.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54f03d721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54f03d72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***картинка: </a:t>
            </a:r>
            <a:r>
              <a:rPr lang="ru" sz="1400" u="sng">
                <a:solidFill>
                  <a:srgbClr val="AF4345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2"/>
              </a:rPr>
              <a:t>vas3k.ru</a:t>
            </a:r>
            <a:r>
              <a:rPr lang="ru">
                <a:solidFill>
                  <a:schemeClr val="dk1"/>
                </a:solidFill>
              </a:rPr>
              <a:t>***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Будем описывать информацию внутри искусственной нейронной сети числами. В нейронах будут скапливаться числа, соответствующие количеству нейротрансмиттера в данном нейроне. Каждый нейрон нашей искусственной нейронной сети будет иметь несколько рёбер-входов от других нейронов. Рёбра нейрона будут взвешенными: каждое ребро имеет разную “проводимость химического сигнала”. Чтобы вычислить значение внутри нейрона, необходимо просуммировать с указанными весами выходные значения входных нейронов. Например, в данном случае нейрон имеет три входа с проводимостью одна вторая, один и одна десятая. Эти числа являются параметрами нейрона. Также у нейрона есть ещё один параметр — пороговое значение пробоя. При превышении этого порогового значения нейрон пробивает и сигнал переходит по выходному ребру к другим нейронам. В данном случае порог пробоя равен 10.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Далее, пусть сигналы входных нейронов равны соответственно 10, 7, 3 (как на картинке) Чтобы получить накопленное значение, мы вычисляем 10 * (одну вторую) плюс 7 на один плюс три на одну десятую. Выходит двенадцать целых три десятых. Это число превосходит 10, поэтому нейрон пробивается и информация уходит к другим нейронам.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Так будет выглядеть любой нейрон нашей нейронной сети. Давайте теперь посмотрим на нейронную сеть целиком.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54f03d721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54f03d721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54f03d721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54f03d721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Название лекции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8235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3482" y="-105700"/>
            <a:ext cx="2097050" cy="174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1 колонка текста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Основная идея, вывод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одпись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1800"/>
              <a:buNone/>
              <a:defRPr>
                <a:solidFill>
                  <a:srgbClr val="FFEB00"/>
                </a:solidFill>
              </a:defRPr>
            </a:lvl1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Большое число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устой слайд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Новый заголовок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Слайд для формул/иллюстраций">
  <p:cSld name="CUSTOM_1">
    <p:bg>
      <p:bgPr>
        <a:noFill/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Слайд для формул и иллюстрации (пополам)">
  <p:cSld name="CUSTOM_1_1">
    <p:bg>
      <p:bgPr>
        <a:noFill/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037625"/>
            <a:ext cx="4264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Секции с названием и описанием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" name="Google Shape;27;p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новой секции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Название и содержание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Название и 2 колонки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олько заголовок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2800"/>
              <a:buFont typeface="Montserrat"/>
              <a:buNone/>
              <a:defRPr b="1" i="0" sz="2800" u="none" cap="none" strike="noStrike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  <a:defRPr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29.png"/><Relationship Id="rId5" Type="http://schemas.openxmlformats.org/officeDocument/2006/relationships/image" Target="../media/image28.png"/><Relationship Id="rId6" Type="http://schemas.openxmlformats.org/officeDocument/2006/relationships/image" Target="../media/image24.png"/><Relationship Id="rId7" Type="http://schemas.openxmlformats.org/officeDocument/2006/relationships/image" Target="../media/image26.png"/><Relationship Id="rId8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24.png"/><Relationship Id="rId7" Type="http://schemas.openxmlformats.org/officeDocument/2006/relationships/image" Target="../media/image26.png"/><Relationship Id="rId8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5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4.png"/><Relationship Id="rId5" Type="http://schemas.openxmlformats.org/officeDocument/2006/relationships/image" Target="../media/image42.png"/><Relationship Id="rId6" Type="http://schemas.openxmlformats.org/officeDocument/2006/relationships/image" Target="../media/image46.png"/><Relationship Id="rId7" Type="http://schemas.openxmlformats.org/officeDocument/2006/relationships/image" Target="../media/image45.png"/><Relationship Id="rId8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3.png"/><Relationship Id="rId4" Type="http://schemas.openxmlformats.org/officeDocument/2006/relationships/image" Target="../media/image49.png"/><Relationship Id="rId5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Relationship Id="rId5" Type="http://schemas.openxmlformats.org/officeDocument/2006/relationships/image" Target="../media/image55.png"/><Relationship Id="rId6" Type="http://schemas.openxmlformats.org/officeDocument/2006/relationships/image" Target="../media/image5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Relationship Id="rId5" Type="http://schemas.openxmlformats.org/officeDocument/2006/relationships/image" Target="../media/image55.png"/><Relationship Id="rId6" Type="http://schemas.openxmlformats.org/officeDocument/2006/relationships/image" Target="../media/image54.png"/><Relationship Id="rId7" Type="http://schemas.openxmlformats.org/officeDocument/2006/relationships/image" Target="../media/image5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ctrTitle"/>
          </p:nvPr>
        </p:nvSpPr>
        <p:spPr>
          <a:xfrm>
            <a:off x="311708" y="5523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ru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Лекция </a:t>
            </a:r>
            <a:r>
              <a:rPr lang="ru"/>
              <a:t>7</a:t>
            </a:r>
            <a:endParaRPr b="1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p16"/>
          <p:cNvSpPr txBox="1"/>
          <p:nvPr>
            <p:ph idx="1" type="subTitle"/>
          </p:nvPr>
        </p:nvSpPr>
        <p:spPr>
          <a:xfrm>
            <a:off x="311700" y="26049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Введение в нейронные сети</a:t>
            </a:r>
            <a:endParaRPr>
              <a:solidFill>
                <a:srgbClr val="F3F3F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Линейные алгоритмы</a:t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 rotWithShape="1">
          <a:blip r:embed="rId3">
            <a:alphaModFix/>
          </a:blip>
          <a:srcRect b="1603" l="0" r="51145" t="0"/>
          <a:stretch/>
        </p:blipFill>
        <p:spPr>
          <a:xfrm>
            <a:off x="1231757" y="1189481"/>
            <a:ext cx="1697218" cy="1812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 rotWithShape="1">
          <a:blip r:embed="rId3">
            <a:alphaModFix/>
          </a:blip>
          <a:srcRect b="1263" l="51148" r="0" t="0"/>
          <a:stretch/>
        </p:blipFill>
        <p:spPr>
          <a:xfrm>
            <a:off x="1231746" y="3170806"/>
            <a:ext cx="1697218" cy="18185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/>
          <p:nvPr/>
        </p:nvSpPr>
        <p:spPr>
          <a:xfrm>
            <a:off x="3541050" y="1957013"/>
            <a:ext cx="719100" cy="27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5"/>
          <p:cNvSpPr/>
          <p:nvPr/>
        </p:nvSpPr>
        <p:spPr>
          <a:xfrm>
            <a:off x="3541050" y="3941488"/>
            <a:ext cx="719100" cy="27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9500" y="1390500"/>
            <a:ext cx="2502200" cy="1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/>
        </p:nvSpPr>
        <p:spPr>
          <a:xfrm>
            <a:off x="3043362" y="1536080"/>
            <a:ext cx="1714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y(x) =</a:t>
            </a:r>
            <a:r>
              <a:rPr lang="ru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sign(</a:t>
            </a:r>
            <a:r>
              <a:rPr i="1" lang="ru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&lt;w, x&gt;</a:t>
            </a:r>
            <a:r>
              <a:rPr lang="ru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3160050" y="3502475"/>
            <a:ext cx="148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ru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y(x) = &lt;w, x&gt;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Линейные алгоритмы</a:t>
            </a:r>
            <a:endParaRPr/>
          </a:p>
        </p:txBody>
      </p:sp>
      <p:sp>
        <p:nvSpPr>
          <p:cNvPr id="150" name="Google Shape;150;p26"/>
          <p:cNvSpPr txBox="1"/>
          <p:nvPr/>
        </p:nvSpPr>
        <p:spPr>
          <a:xfrm>
            <a:off x="3043362" y="1536080"/>
            <a:ext cx="1714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y(x) =</a:t>
            </a:r>
            <a:r>
              <a:rPr lang="ru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sign(</a:t>
            </a:r>
            <a:r>
              <a:rPr i="1" lang="ru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&lt;w, x&gt;</a:t>
            </a:r>
            <a:r>
              <a:rPr lang="ru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51" name="Google Shape;151;p26"/>
          <p:cNvPicPr preferRelativeResize="0"/>
          <p:nvPr/>
        </p:nvPicPr>
        <p:blipFill rotWithShape="1">
          <a:blip r:embed="rId3">
            <a:alphaModFix/>
          </a:blip>
          <a:srcRect b="1603" l="0" r="51145" t="0"/>
          <a:stretch/>
        </p:blipFill>
        <p:spPr>
          <a:xfrm>
            <a:off x="1231757" y="1189481"/>
            <a:ext cx="1697218" cy="1812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 rotWithShape="1">
          <a:blip r:embed="rId3">
            <a:alphaModFix/>
          </a:blip>
          <a:srcRect b="1263" l="51148" r="0" t="0"/>
          <a:stretch/>
        </p:blipFill>
        <p:spPr>
          <a:xfrm>
            <a:off x="1231746" y="3170806"/>
            <a:ext cx="1697218" cy="18185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/>
        </p:nvSpPr>
        <p:spPr>
          <a:xfrm>
            <a:off x="3160050" y="3502475"/>
            <a:ext cx="148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ru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y(x) = &lt;w, x&gt;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26"/>
          <p:cNvSpPr/>
          <p:nvPr/>
        </p:nvSpPr>
        <p:spPr>
          <a:xfrm>
            <a:off x="3541050" y="1957013"/>
            <a:ext cx="719100" cy="27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6"/>
          <p:cNvSpPr/>
          <p:nvPr/>
        </p:nvSpPr>
        <p:spPr>
          <a:xfrm>
            <a:off x="3541050" y="3941488"/>
            <a:ext cx="719100" cy="27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9500" y="1390500"/>
            <a:ext cx="2502200" cy="17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3950" y="3339659"/>
            <a:ext cx="2567750" cy="1649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изобразить логистическую регрессию?</a:t>
            </a:r>
            <a:endParaRPr/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525" y="1180112"/>
            <a:ext cx="3062375" cy="20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7785" y="3452925"/>
            <a:ext cx="2477900" cy="4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 rotWithShape="1">
          <a:blip r:embed="rId5">
            <a:alphaModFix/>
          </a:blip>
          <a:srcRect b="23864" l="23654" r="21550" t="24647"/>
          <a:stretch/>
        </p:blipFill>
        <p:spPr>
          <a:xfrm>
            <a:off x="4417903" y="1129963"/>
            <a:ext cx="4048625" cy="197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0625" y="2027925"/>
            <a:ext cx="449400" cy="43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 txBox="1"/>
          <p:nvPr/>
        </p:nvSpPr>
        <p:spPr>
          <a:xfrm>
            <a:off x="2907000" y="4358375"/>
            <a:ext cx="33300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Как обучать?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380625" y="403775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Полносвязная нейронная сеть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распознавания рукописных цифр</a:t>
            </a:r>
            <a:endParaRPr/>
          </a:p>
        </p:txBody>
      </p:sp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ru"/>
              <a:t>Дано: чёрно-белое изображение 8x8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ru"/>
              <a:t>Определить: какая из цифр нарисована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ru"/>
              <a:t>Имеется: обучающая выборка размеченных изображений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163" y="2630700"/>
            <a:ext cx="2333625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5188" y="2630700"/>
            <a:ext cx="2333625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1213" y="2630700"/>
            <a:ext cx="2333625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ru"/>
              <a:t>Многослойный перцептрон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Многослойный перцептрон — простейшая архитектура нейронной сети, каждый слой нейронов связан со всем нейронами с предыдущего слоя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Десять выходных нейронов соответствуют классам изображений</a:t>
            </a:r>
            <a:endParaRPr/>
          </a:p>
        </p:txBody>
      </p:sp>
      <p:pic>
        <p:nvPicPr>
          <p:cNvPr id="188" name="Google Shape;188;p30"/>
          <p:cNvPicPr preferRelativeResize="0"/>
          <p:nvPr/>
        </p:nvPicPr>
        <p:blipFill rotWithShape="1">
          <a:blip r:embed="rId3">
            <a:alphaModFix/>
          </a:blip>
          <a:srcRect b="3752" l="0" r="0" t="4487"/>
          <a:stretch/>
        </p:blipFill>
        <p:spPr>
          <a:xfrm>
            <a:off x="2532212" y="2571750"/>
            <a:ext cx="4079565" cy="252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31"/>
          <p:cNvPicPr preferRelativeResize="0"/>
          <p:nvPr/>
        </p:nvPicPr>
        <p:blipFill rotWithShape="1">
          <a:blip r:embed="rId3">
            <a:alphaModFix/>
          </a:blip>
          <a:srcRect b="3752" l="0" r="0" t="4487"/>
          <a:stretch/>
        </p:blipFill>
        <p:spPr>
          <a:xfrm>
            <a:off x="1370502" y="902900"/>
            <a:ext cx="5638874" cy="348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1"/>
          <p:cNvSpPr/>
          <p:nvPr/>
        </p:nvSpPr>
        <p:spPr>
          <a:xfrm>
            <a:off x="4071575" y="3959125"/>
            <a:ext cx="3293400" cy="432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0169" y="4391425"/>
            <a:ext cx="239188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31"/>
          <p:cNvCxnSpPr>
            <a:stCxn id="196" idx="0"/>
          </p:cNvCxnSpPr>
          <p:nvPr/>
        </p:nvCxnSpPr>
        <p:spPr>
          <a:xfrm rot="10800000">
            <a:off x="3898709" y="3976525"/>
            <a:ext cx="17400" cy="4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Последний слой в задаче классификации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11700" y="1037625"/>
            <a:ext cx="8520600" cy="17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950" y="2156050"/>
            <a:ext cx="1467775" cy="17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Последний слой в задаче классификации</a:t>
            </a:r>
            <a:endParaRPr/>
          </a:p>
        </p:txBody>
      </p:sp>
      <p:sp>
        <p:nvSpPr>
          <p:cNvPr id="210" name="Google Shape;210;p33"/>
          <p:cNvSpPr txBox="1"/>
          <p:nvPr>
            <p:ph idx="1" type="body"/>
          </p:nvPr>
        </p:nvSpPr>
        <p:spPr>
          <a:xfrm>
            <a:off x="311700" y="1037625"/>
            <a:ext cx="8520600" cy="17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применяется softmax-преобразование:</a:t>
            </a: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237" y="2960950"/>
            <a:ext cx="1733550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950" y="2156050"/>
            <a:ext cx="1467775" cy="17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Последний слой в задаче классификации</a:t>
            </a:r>
            <a:endParaRPr/>
          </a:p>
        </p:txBody>
      </p:sp>
      <p:sp>
        <p:nvSpPr>
          <p:cNvPr id="218" name="Google Shape;218;p34"/>
          <p:cNvSpPr txBox="1"/>
          <p:nvPr>
            <p:ph idx="1" type="body"/>
          </p:nvPr>
        </p:nvSpPr>
        <p:spPr>
          <a:xfrm>
            <a:off x="311700" y="1037625"/>
            <a:ext cx="8520600" cy="17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применяется softmax-преобразование:</a:t>
            </a: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237" y="2960950"/>
            <a:ext cx="1733550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950" y="2156050"/>
            <a:ext cx="1467775" cy="17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4"/>
          <p:cNvSpPr/>
          <p:nvPr/>
        </p:nvSpPr>
        <p:spPr>
          <a:xfrm>
            <a:off x="4430125" y="3346550"/>
            <a:ext cx="283800" cy="270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1425" y="3721263"/>
            <a:ext cx="19812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лекции</a:t>
            </a:r>
            <a:endParaRPr/>
          </a:p>
        </p:txBody>
      </p:sp>
      <p:sp>
        <p:nvSpPr>
          <p:cNvPr id="72" name="Google Shape;72;p17"/>
          <p:cNvSpPr txBox="1"/>
          <p:nvPr>
            <p:ph idx="2" type="body"/>
          </p:nvPr>
        </p:nvSpPr>
        <p:spPr>
          <a:xfrm>
            <a:off x="4815825" y="724200"/>
            <a:ext cx="40452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Немного истории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Модель нейрона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Полносвязная нейронная сеть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Обучение нейронных сетей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Стохастический градиентный спуск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Алгоритм Back-Propagation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Фреймворки Deep Learning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Последний слой в задаче классификации</a:t>
            </a:r>
            <a:endParaRPr/>
          </a:p>
        </p:txBody>
      </p:sp>
      <p:sp>
        <p:nvSpPr>
          <p:cNvPr id="228" name="Google Shape;228;p35"/>
          <p:cNvSpPr txBox="1"/>
          <p:nvPr>
            <p:ph idx="1" type="body"/>
          </p:nvPr>
        </p:nvSpPr>
        <p:spPr>
          <a:xfrm>
            <a:off x="311700" y="1037625"/>
            <a:ext cx="8520600" cy="17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применяется softmax-преобразование:</a:t>
            </a: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237" y="2960950"/>
            <a:ext cx="1733550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950" y="2156050"/>
            <a:ext cx="1467775" cy="17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5"/>
          <p:cNvSpPr/>
          <p:nvPr/>
        </p:nvSpPr>
        <p:spPr>
          <a:xfrm>
            <a:off x="4430125" y="3346550"/>
            <a:ext cx="283800" cy="270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5"/>
          <p:cNvSpPr/>
          <p:nvPr/>
        </p:nvSpPr>
        <p:spPr>
          <a:xfrm>
            <a:off x="4430125" y="4110813"/>
            <a:ext cx="283800" cy="270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5499" y="4549588"/>
            <a:ext cx="6448425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1425" y="3721263"/>
            <a:ext cx="19812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 нейронных сетей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Оптимизация функции потерь</a:t>
            </a:r>
            <a:endParaRPr/>
          </a:p>
        </p:txBody>
      </p:sp>
      <p:sp>
        <p:nvSpPr>
          <p:cNvPr id="245" name="Google Shape;245;p37"/>
          <p:cNvSpPr txBox="1"/>
          <p:nvPr>
            <p:ph idx="1" type="body"/>
          </p:nvPr>
        </p:nvSpPr>
        <p:spPr>
          <a:xfrm>
            <a:off x="311700" y="1037625"/>
            <a:ext cx="85206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параметры нейросети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4077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Оптимизация функции потерь</a:t>
            </a:r>
            <a:endParaRPr/>
          </a:p>
        </p:txBody>
      </p:sp>
      <p:sp>
        <p:nvSpPr>
          <p:cNvPr id="254" name="Google Shape;254;p38"/>
          <p:cNvSpPr txBox="1"/>
          <p:nvPr>
            <p:ph idx="1" type="body"/>
          </p:nvPr>
        </p:nvSpPr>
        <p:spPr>
          <a:xfrm>
            <a:off x="311700" y="1037625"/>
            <a:ext cx="85206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параметры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— вероятности классов</a:t>
            </a:r>
            <a:br>
              <a:rPr lang="ru"/>
            </a:br>
            <a:endParaRPr/>
          </a:p>
        </p:txBody>
      </p:sp>
      <p:pic>
        <p:nvPicPr>
          <p:cNvPr id="255" name="Google Shape;2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7550" y="1778400"/>
            <a:ext cx="2628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4077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1063" y="2856100"/>
            <a:ext cx="2481875" cy="6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0413" y="3119225"/>
            <a:ext cx="885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Оптимизация функции потерь</a:t>
            </a:r>
            <a:endParaRPr/>
          </a:p>
        </p:txBody>
      </p:sp>
      <p:sp>
        <p:nvSpPr>
          <p:cNvPr id="266" name="Google Shape;266;p39"/>
          <p:cNvSpPr txBox="1"/>
          <p:nvPr>
            <p:ph idx="1" type="body"/>
          </p:nvPr>
        </p:nvSpPr>
        <p:spPr>
          <a:xfrm>
            <a:off x="311700" y="1037625"/>
            <a:ext cx="85206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параметры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— вероятности классов</a:t>
            </a: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и в случае логистической регрессии, оптимизируем logloss(</a:t>
            </a:r>
            <a:r>
              <a:rPr i="1" lang="ru"/>
              <a:t>y, p</a:t>
            </a:r>
            <a:r>
              <a:rPr lang="ru"/>
              <a:t>):</a:t>
            </a:r>
            <a:br>
              <a:rPr lang="ru"/>
            </a:br>
            <a:br>
              <a:rPr lang="ru"/>
            </a:br>
            <a:br>
              <a:rPr lang="ru"/>
            </a:br>
            <a:endParaRPr/>
          </a:p>
        </p:txBody>
      </p:sp>
      <p:pic>
        <p:nvPicPr>
          <p:cNvPr id="267" name="Google Shape;26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7550" y="1778400"/>
            <a:ext cx="2628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74750" y="2708250"/>
            <a:ext cx="87630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82400" y="3123975"/>
            <a:ext cx="3238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94077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1063" y="2856100"/>
            <a:ext cx="2481875" cy="6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0413" y="3119225"/>
            <a:ext cx="885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Оптимизация функции потерь</a:t>
            </a:r>
            <a:endParaRPr/>
          </a:p>
        </p:txBody>
      </p:sp>
      <p:sp>
        <p:nvSpPr>
          <p:cNvPr id="280" name="Google Shape;280;p40"/>
          <p:cNvSpPr txBox="1"/>
          <p:nvPr>
            <p:ph idx="1" type="body"/>
          </p:nvPr>
        </p:nvSpPr>
        <p:spPr>
          <a:xfrm>
            <a:off x="311700" y="1037625"/>
            <a:ext cx="85206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параметры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— вероятности классов</a:t>
            </a: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и в случае логистической регрессии, оптимизируем logloss(</a:t>
            </a:r>
            <a:r>
              <a:rPr i="1" lang="ru"/>
              <a:t>y, p</a:t>
            </a:r>
            <a:r>
              <a:rPr lang="ru"/>
              <a:t>):</a:t>
            </a: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Итоговая задача оптимизации:</a:t>
            </a:r>
            <a:br>
              <a:rPr lang="ru"/>
            </a:br>
            <a:endParaRPr/>
          </a:p>
        </p:txBody>
      </p:sp>
      <p:pic>
        <p:nvPicPr>
          <p:cNvPr id="281" name="Google Shape;28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7550" y="1778400"/>
            <a:ext cx="2628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1063" y="4114071"/>
            <a:ext cx="4241875" cy="5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74750" y="2708250"/>
            <a:ext cx="87630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82400" y="3123975"/>
            <a:ext cx="3238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94077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функции потерь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1"/>
          <p:cNvSpPr txBox="1"/>
          <p:nvPr>
            <p:ph idx="1" type="body"/>
          </p:nvPr>
        </p:nvSpPr>
        <p:spPr>
          <a:xfrm>
            <a:off x="977300" y="1744725"/>
            <a:ext cx="1443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logloss = </a:t>
            </a:r>
            <a:endParaRPr/>
          </a:p>
        </p:txBody>
      </p:sp>
      <p:sp>
        <p:nvSpPr>
          <p:cNvPr id="294" name="Google Shape;294;p41"/>
          <p:cNvSpPr txBox="1"/>
          <p:nvPr/>
        </p:nvSpPr>
        <p:spPr>
          <a:xfrm>
            <a:off x="510025" y="1028700"/>
            <a:ext cx="49794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ld Standard TT"/>
                <a:ea typeface="Old Standard TT"/>
                <a:cs typeface="Old Standard TT"/>
                <a:sym typeface="Old Standard TT"/>
              </a:rPr>
              <a:t>Для бинарной классификации: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95" name="Google Shape;295;p41"/>
          <p:cNvSpPr txBox="1"/>
          <p:nvPr/>
        </p:nvSpPr>
        <p:spPr>
          <a:xfrm>
            <a:off x="510025" y="2609825"/>
            <a:ext cx="49794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ld Standard TT"/>
                <a:ea typeface="Old Standard TT"/>
                <a:cs typeface="Old Standard TT"/>
                <a:sym typeface="Old Standard TT"/>
              </a:rPr>
              <a:t>Для многоклассовой классификации: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96" name="Google Shape;296;p41"/>
          <p:cNvPicPr preferRelativeResize="0"/>
          <p:nvPr/>
        </p:nvPicPr>
        <p:blipFill rotWithShape="1">
          <a:blip r:embed="rId3">
            <a:alphaModFix/>
          </a:blip>
          <a:srcRect b="0" l="22336" r="0" t="0"/>
          <a:stretch/>
        </p:blipFill>
        <p:spPr>
          <a:xfrm>
            <a:off x="2135200" y="1609175"/>
            <a:ext cx="3925899" cy="7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0401" y="3427587"/>
            <a:ext cx="2182001" cy="6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1"/>
          <p:cNvSpPr txBox="1"/>
          <p:nvPr>
            <p:ph idx="1" type="body"/>
          </p:nvPr>
        </p:nvSpPr>
        <p:spPr>
          <a:xfrm>
            <a:off x="977300" y="3463825"/>
            <a:ext cx="19131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cross-entropy =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Оптимизация в общем случае</a:t>
            </a:r>
            <a:endParaRPr/>
          </a:p>
        </p:txBody>
      </p:sp>
      <p:sp>
        <p:nvSpPr>
          <p:cNvPr id="304" name="Google Shape;304;p4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Можно оптимизировать и другие функции потерь. Например, MSE в случае задачи регрессии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Стохастический градиентный спуск</a:t>
            </a:r>
            <a:endParaRPr/>
          </a:p>
        </p:txBody>
      </p:sp>
      <p:sp>
        <p:nvSpPr>
          <p:cNvPr id="310" name="Google Shape;310;p43"/>
          <p:cNvSpPr txBox="1"/>
          <p:nvPr>
            <p:ph idx="1" type="body"/>
          </p:nvPr>
        </p:nvSpPr>
        <p:spPr>
          <a:xfrm>
            <a:off x="311700" y="1037625"/>
            <a:ext cx="8520600" cy="12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Выбираем пример из обучающей выборки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Вычисляем производную функции потерь по всем весам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Обновляем веса в направлении антиградиента</a:t>
            </a:r>
            <a:endParaRPr/>
          </a:p>
        </p:txBody>
      </p:sp>
      <p:pic>
        <p:nvPicPr>
          <p:cNvPr id="311" name="Google Shape;311;p43"/>
          <p:cNvPicPr preferRelativeResize="0"/>
          <p:nvPr/>
        </p:nvPicPr>
        <p:blipFill rotWithShape="1">
          <a:blip r:embed="rId3">
            <a:alphaModFix/>
          </a:blip>
          <a:srcRect b="3752" l="0" r="0" t="4487"/>
          <a:stretch/>
        </p:blipFill>
        <p:spPr>
          <a:xfrm>
            <a:off x="2532224" y="2360700"/>
            <a:ext cx="4079565" cy="252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Напоминание: правило дифференцирования</a:t>
            </a:r>
            <a:endParaRPr/>
          </a:p>
        </p:txBody>
      </p:sp>
      <p:sp>
        <p:nvSpPr>
          <p:cNvPr id="317" name="Google Shape;317;p44"/>
          <p:cNvSpPr/>
          <p:nvPr/>
        </p:nvSpPr>
        <p:spPr>
          <a:xfrm>
            <a:off x="2501007" y="1462122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8" name="Google Shape;318;p44"/>
          <p:cNvSpPr/>
          <p:nvPr/>
        </p:nvSpPr>
        <p:spPr>
          <a:xfrm>
            <a:off x="2501007" y="2337704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9" name="Google Shape;319;p44"/>
          <p:cNvSpPr/>
          <p:nvPr/>
        </p:nvSpPr>
        <p:spPr>
          <a:xfrm>
            <a:off x="4417743" y="146212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0" name="Google Shape;320;p44"/>
          <p:cNvSpPr/>
          <p:nvPr/>
        </p:nvSpPr>
        <p:spPr>
          <a:xfrm>
            <a:off x="4417743" y="2337704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1" name="Google Shape;321;p44"/>
          <p:cNvSpPr/>
          <p:nvPr/>
        </p:nvSpPr>
        <p:spPr>
          <a:xfrm>
            <a:off x="6138378" y="187495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322" name="Google Shape;322;p44"/>
          <p:cNvCxnSpPr>
            <a:stCxn id="317" idx="6"/>
            <a:endCxn id="319" idx="2"/>
          </p:cNvCxnSpPr>
          <p:nvPr/>
        </p:nvCxnSpPr>
        <p:spPr>
          <a:xfrm>
            <a:off x="2886807" y="1637772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23" name="Google Shape;323;p44"/>
          <p:cNvCxnSpPr>
            <a:stCxn id="317" idx="5"/>
            <a:endCxn id="320" idx="1"/>
          </p:cNvCxnSpPr>
          <p:nvPr/>
        </p:nvCxnSpPr>
        <p:spPr>
          <a:xfrm>
            <a:off x="2830308" y="1761975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24" name="Google Shape;324;p44"/>
          <p:cNvCxnSpPr>
            <a:stCxn id="318" idx="6"/>
            <a:endCxn id="320" idx="2"/>
          </p:cNvCxnSpPr>
          <p:nvPr/>
        </p:nvCxnSpPr>
        <p:spPr>
          <a:xfrm>
            <a:off x="2886807" y="2513354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25" name="Google Shape;325;p44"/>
          <p:cNvCxnSpPr>
            <a:stCxn id="318" idx="7"/>
            <a:endCxn id="319" idx="3"/>
          </p:cNvCxnSpPr>
          <p:nvPr/>
        </p:nvCxnSpPr>
        <p:spPr>
          <a:xfrm flipH="1" rot="10800000">
            <a:off x="2830308" y="1761851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26" name="Google Shape;326;p44"/>
          <p:cNvCxnSpPr>
            <a:stCxn id="319" idx="6"/>
            <a:endCxn id="321" idx="1"/>
          </p:cNvCxnSpPr>
          <p:nvPr/>
        </p:nvCxnSpPr>
        <p:spPr>
          <a:xfrm>
            <a:off x="4805943" y="1637772"/>
            <a:ext cx="1389300" cy="2886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27" name="Google Shape;327;p44"/>
          <p:cNvCxnSpPr>
            <a:stCxn id="320" idx="6"/>
            <a:endCxn id="321" idx="3"/>
          </p:cNvCxnSpPr>
          <p:nvPr/>
        </p:nvCxnSpPr>
        <p:spPr>
          <a:xfrm flipH="1" rot="10800000">
            <a:off x="4805943" y="2174954"/>
            <a:ext cx="1389300" cy="3384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28" name="Google Shape;328;p44"/>
          <p:cNvSpPr txBox="1"/>
          <p:nvPr/>
        </p:nvSpPr>
        <p:spPr>
          <a:xfrm>
            <a:off x="2454196" y="1051240"/>
            <a:ext cx="479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329" name="Google Shape;329;p44"/>
          <p:cNvSpPr txBox="1"/>
          <p:nvPr/>
        </p:nvSpPr>
        <p:spPr>
          <a:xfrm>
            <a:off x="2438116" y="1923449"/>
            <a:ext cx="488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330" name="Google Shape;330;p44"/>
          <p:cNvSpPr txBox="1"/>
          <p:nvPr/>
        </p:nvSpPr>
        <p:spPr>
          <a:xfrm>
            <a:off x="3395564" y="1216573"/>
            <a:ext cx="3432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331" name="Google Shape;331;p44"/>
          <p:cNvSpPr txBox="1"/>
          <p:nvPr/>
        </p:nvSpPr>
        <p:spPr>
          <a:xfrm>
            <a:off x="4656973" y="1103651"/>
            <a:ext cx="4839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332" name="Google Shape;332;p44"/>
          <p:cNvSpPr txBox="1"/>
          <p:nvPr/>
        </p:nvSpPr>
        <p:spPr>
          <a:xfrm>
            <a:off x="4656973" y="1988666"/>
            <a:ext cx="49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333" name="Google Shape;333;p44"/>
          <p:cNvSpPr txBox="1"/>
          <p:nvPr/>
        </p:nvSpPr>
        <p:spPr>
          <a:xfrm>
            <a:off x="5368424" y="1331552"/>
            <a:ext cx="398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g</a:t>
            </a:r>
            <a:endParaRPr/>
          </a:p>
        </p:txBody>
      </p:sp>
      <p:sp>
        <p:nvSpPr>
          <p:cNvPr id="334" name="Google Shape;334;p44"/>
          <p:cNvSpPr txBox="1"/>
          <p:nvPr/>
        </p:nvSpPr>
        <p:spPr>
          <a:xfrm>
            <a:off x="6324298" y="1490160"/>
            <a:ext cx="3816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pic>
        <p:nvPicPr>
          <p:cNvPr id="335" name="Google Shape;33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4760" y="3017122"/>
            <a:ext cx="2054481" cy="998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40665" y="4270185"/>
            <a:ext cx="3342362" cy="594442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4"/>
          <p:cNvSpPr txBox="1"/>
          <p:nvPr/>
        </p:nvSpPr>
        <p:spPr>
          <a:xfrm>
            <a:off x="6957025" y="48073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История нейронных сетей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Напоминание: правило дифференцирования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8165" y="2884425"/>
            <a:ext cx="2267672" cy="381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8165" y="3377218"/>
            <a:ext cx="2268343" cy="382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5363" y="4087232"/>
            <a:ext cx="3349628" cy="837392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5"/>
          <p:cNvSpPr/>
          <p:nvPr/>
        </p:nvSpPr>
        <p:spPr>
          <a:xfrm>
            <a:off x="2501007" y="1462122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7" name="Google Shape;347;p45"/>
          <p:cNvSpPr/>
          <p:nvPr/>
        </p:nvSpPr>
        <p:spPr>
          <a:xfrm>
            <a:off x="2501007" y="2337704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8" name="Google Shape;348;p45"/>
          <p:cNvSpPr/>
          <p:nvPr/>
        </p:nvSpPr>
        <p:spPr>
          <a:xfrm>
            <a:off x="4417743" y="146212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9" name="Google Shape;349;p45"/>
          <p:cNvSpPr/>
          <p:nvPr/>
        </p:nvSpPr>
        <p:spPr>
          <a:xfrm>
            <a:off x="4417743" y="2337704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0" name="Google Shape;350;p45"/>
          <p:cNvSpPr/>
          <p:nvPr/>
        </p:nvSpPr>
        <p:spPr>
          <a:xfrm>
            <a:off x="6138378" y="187495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351" name="Google Shape;351;p45"/>
          <p:cNvCxnSpPr>
            <a:stCxn id="346" idx="6"/>
            <a:endCxn id="348" idx="2"/>
          </p:cNvCxnSpPr>
          <p:nvPr/>
        </p:nvCxnSpPr>
        <p:spPr>
          <a:xfrm>
            <a:off x="2886807" y="1637772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52" name="Google Shape;352;p45"/>
          <p:cNvCxnSpPr>
            <a:stCxn id="346" idx="5"/>
            <a:endCxn id="349" idx="1"/>
          </p:cNvCxnSpPr>
          <p:nvPr/>
        </p:nvCxnSpPr>
        <p:spPr>
          <a:xfrm>
            <a:off x="2830308" y="1761975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53" name="Google Shape;353;p45"/>
          <p:cNvCxnSpPr>
            <a:stCxn id="347" idx="6"/>
            <a:endCxn id="349" idx="2"/>
          </p:cNvCxnSpPr>
          <p:nvPr/>
        </p:nvCxnSpPr>
        <p:spPr>
          <a:xfrm>
            <a:off x="2886807" y="2513354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54" name="Google Shape;354;p45"/>
          <p:cNvCxnSpPr>
            <a:stCxn id="347" idx="7"/>
            <a:endCxn id="348" idx="3"/>
          </p:cNvCxnSpPr>
          <p:nvPr/>
        </p:nvCxnSpPr>
        <p:spPr>
          <a:xfrm flipH="1" rot="10800000">
            <a:off x="2830308" y="1761851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55" name="Google Shape;355;p45"/>
          <p:cNvCxnSpPr>
            <a:stCxn id="348" idx="6"/>
            <a:endCxn id="350" idx="1"/>
          </p:cNvCxnSpPr>
          <p:nvPr/>
        </p:nvCxnSpPr>
        <p:spPr>
          <a:xfrm>
            <a:off x="4805943" y="1637772"/>
            <a:ext cx="1389300" cy="2886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56" name="Google Shape;356;p45"/>
          <p:cNvCxnSpPr>
            <a:stCxn id="349" idx="6"/>
            <a:endCxn id="350" idx="3"/>
          </p:cNvCxnSpPr>
          <p:nvPr/>
        </p:nvCxnSpPr>
        <p:spPr>
          <a:xfrm flipH="1" rot="10800000">
            <a:off x="4805943" y="2174954"/>
            <a:ext cx="1389300" cy="3384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57" name="Google Shape;357;p45"/>
          <p:cNvSpPr txBox="1"/>
          <p:nvPr/>
        </p:nvSpPr>
        <p:spPr>
          <a:xfrm>
            <a:off x="2454196" y="1051240"/>
            <a:ext cx="479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358" name="Google Shape;358;p45"/>
          <p:cNvSpPr txBox="1"/>
          <p:nvPr/>
        </p:nvSpPr>
        <p:spPr>
          <a:xfrm>
            <a:off x="2438116" y="1923449"/>
            <a:ext cx="488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359" name="Google Shape;359;p45"/>
          <p:cNvSpPr txBox="1"/>
          <p:nvPr/>
        </p:nvSpPr>
        <p:spPr>
          <a:xfrm>
            <a:off x="3395564" y="1216573"/>
            <a:ext cx="3432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360" name="Google Shape;360;p45"/>
          <p:cNvSpPr txBox="1"/>
          <p:nvPr/>
        </p:nvSpPr>
        <p:spPr>
          <a:xfrm>
            <a:off x="4656973" y="1103651"/>
            <a:ext cx="4839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361" name="Google Shape;361;p45"/>
          <p:cNvSpPr txBox="1"/>
          <p:nvPr/>
        </p:nvSpPr>
        <p:spPr>
          <a:xfrm>
            <a:off x="4656973" y="1988666"/>
            <a:ext cx="49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362" name="Google Shape;362;p45"/>
          <p:cNvSpPr txBox="1"/>
          <p:nvPr/>
        </p:nvSpPr>
        <p:spPr>
          <a:xfrm>
            <a:off x="5368424" y="1331552"/>
            <a:ext cx="398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g</a:t>
            </a:r>
            <a:endParaRPr/>
          </a:p>
        </p:txBody>
      </p:sp>
      <p:sp>
        <p:nvSpPr>
          <p:cNvPr id="363" name="Google Shape;363;p45"/>
          <p:cNvSpPr txBox="1"/>
          <p:nvPr/>
        </p:nvSpPr>
        <p:spPr>
          <a:xfrm>
            <a:off x="6324298" y="1490160"/>
            <a:ext cx="3816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pic>
        <p:nvPicPr>
          <p:cNvPr id="364" name="Google Shape;364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32650" y="4224375"/>
            <a:ext cx="159964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5"/>
          <p:cNvSpPr txBox="1"/>
          <p:nvPr/>
        </p:nvSpPr>
        <p:spPr>
          <a:xfrm>
            <a:off x="6957025" y="48073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Вычисление глубоких производных</a:t>
            </a:r>
            <a:endParaRPr/>
          </a:p>
        </p:txBody>
      </p:sp>
      <p:grpSp>
        <p:nvGrpSpPr>
          <p:cNvPr id="371" name="Google Shape;371;p46"/>
          <p:cNvGrpSpPr/>
          <p:nvPr/>
        </p:nvGrpSpPr>
        <p:grpSpPr>
          <a:xfrm>
            <a:off x="1502376" y="1198364"/>
            <a:ext cx="5737915" cy="1360860"/>
            <a:chOff x="135763" y="333367"/>
            <a:chExt cx="4597320" cy="889800"/>
          </a:xfrm>
        </p:grpSpPr>
        <p:sp>
          <p:nvSpPr>
            <p:cNvPr id="372" name="Google Shape;372;p46"/>
            <p:cNvSpPr/>
            <p:nvPr/>
          </p:nvSpPr>
          <p:spPr>
            <a:xfrm>
              <a:off x="135763" y="333367"/>
              <a:ext cx="180000" cy="889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3" name="Google Shape;373;p46"/>
            <p:cNvSpPr/>
            <p:nvPr/>
          </p:nvSpPr>
          <p:spPr>
            <a:xfrm>
              <a:off x="371655" y="677033"/>
              <a:ext cx="1905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4" name="Google Shape;374;p46"/>
            <p:cNvSpPr/>
            <p:nvPr/>
          </p:nvSpPr>
          <p:spPr>
            <a:xfrm>
              <a:off x="988466" y="677033"/>
              <a:ext cx="1746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5" name="Google Shape;375;p46"/>
            <p:cNvSpPr/>
            <p:nvPr/>
          </p:nvSpPr>
          <p:spPr>
            <a:xfrm>
              <a:off x="3590260" y="697967"/>
              <a:ext cx="1851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6" name="Google Shape;376;p46"/>
            <p:cNvSpPr/>
            <p:nvPr/>
          </p:nvSpPr>
          <p:spPr>
            <a:xfrm>
              <a:off x="3803436" y="600275"/>
              <a:ext cx="353100" cy="4134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7" name="Google Shape;377;p46"/>
            <p:cNvSpPr/>
            <p:nvPr/>
          </p:nvSpPr>
          <p:spPr>
            <a:xfrm>
              <a:off x="4222798" y="715412"/>
              <a:ext cx="1800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8" name="Google Shape;378;p46"/>
            <p:cNvSpPr/>
            <p:nvPr/>
          </p:nvSpPr>
          <p:spPr>
            <a:xfrm>
              <a:off x="1191158" y="472927"/>
              <a:ext cx="178200" cy="6576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9" name="Google Shape;379;p46"/>
            <p:cNvSpPr/>
            <p:nvPr/>
          </p:nvSpPr>
          <p:spPr>
            <a:xfrm>
              <a:off x="1404334" y="684011"/>
              <a:ext cx="165900" cy="200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0" name="Google Shape;380;p46"/>
            <p:cNvSpPr/>
            <p:nvPr/>
          </p:nvSpPr>
          <p:spPr>
            <a:xfrm>
              <a:off x="3177887" y="689245"/>
              <a:ext cx="1590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1" name="Google Shape;381;p46"/>
            <p:cNvSpPr/>
            <p:nvPr/>
          </p:nvSpPr>
          <p:spPr>
            <a:xfrm>
              <a:off x="3366600" y="478160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2" name="Google Shape;382;p46"/>
            <p:cNvSpPr/>
            <p:nvPr/>
          </p:nvSpPr>
          <p:spPr>
            <a:xfrm>
              <a:off x="2772504" y="549685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3" name="Google Shape;383;p46"/>
            <p:cNvSpPr/>
            <p:nvPr/>
          </p:nvSpPr>
          <p:spPr>
            <a:xfrm>
              <a:off x="2531370" y="666566"/>
              <a:ext cx="195600" cy="202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4" name="Google Shape;384;p46"/>
            <p:cNvSpPr/>
            <p:nvPr/>
          </p:nvSpPr>
          <p:spPr>
            <a:xfrm>
              <a:off x="1607025" y="537473"/>
              <a:ext cx="370500" cy="4170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5" name="Google Shape;385;p46"/>
            <p:cNvSpPr/>
            <p:nvPr/>
          </p:nvSpPr>
          <p:spPr>
            <a:xfrm>
              <a:off x="604051" y="547940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6" name="Google Shape;386;p46"/>
            <p:cNvSpPr/>
            <p:nvPr/>
          </p:nvSpPr>
          <p:spPr>
            <a:xfrm>
              <a:off x="2038620" y="654355"/>
              <a:ext cx="1746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7" name="Google Shape;387;p46"/>
            <p:cNvSpPr/>
            <p:nvPr/>
          </p:nvSpPr>
          <p:spPr>
            <a:xfrm>
              <a:off x="2239564" y="450248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8" name="Google Shape;388;p46"/>
            <p:cNvSpPr/>
            <p:nvPr/>
          </p:nvSpPr>
          <p:spPr>
            <a:xfrm>
              <a:off x="4462183" y="677033"/>
              <a:ext cx="270900" cy="261600"/>
            </a:xfrm>
            <a:prstGeom prst="ellipse">
              <a:avLst/>
            </a:prstGeom>
            <a:solidFill>
              <a:srgbClr val="F9B2A6"/>
            </a:solidFill>
            <a:ln cap="flat" cmpd="sng" w="25400">
              <a:solidFill>
                <a:srgbClr val="F141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389" name="Google Shape;389;p46"/>
          <p:cNvSpPr txBox="1"/>
          <p:nvPr/>
        </p:nvSpPr>
        <p:spPr>
          <a:xfrm>
            <a:off x="1422700" y="2514188"/>
            <a:ext cx="506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0</a:t>
            </a:r>
            <a:endParaRPr/>
          </a:p>
        </p:txBody>
      </p:sp>
      <p:sp>
        <p:nvSpPr>
          <p:cNvPr id="390" name="Google Shape;390;p46"/>
          <p:cNvSpPr txBox="1"/>
          <p:nvPr/>
        </p:nvSpPr>
        <p:spPr>
          <a:xfrm>
            <a:off x="2693346" y="241769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391" name="Google Shape;391;p46"/>
          <p:cNvSpPr txBox="1"/>
          <p:nvPr/>
        </p:nvSpPr>
        <p:spPr>
          <a:xfrm>
            <a:off x="4012821" y="2423951"/>
            <a:ext cx="504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392" name="Google Shape;392;p46"/>
          <p:cNvSpPr txBox="1"/>
          <p:nvPr/>
        </p:nvSpPr>
        <p:spPr>
          <a:xfrm>
            <a:off x="5451260" y="241769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393" name="Google Shape;393;p46"/>
          <p:cNvSpPr txBox="1"/>
          <p:nvPr/>
        </p:nvSpPr>
        <p:spPr>
          <a:xfrm>
            <a:off x="1799575" y="2166365"/>
            <a:ext cx="1044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394" name="Google Shape;394;p46"/>
          <p:cNvSpPr txBox="1"/>
          <p:nvPr/>
        </p:nvSpPr>
        <p:spPr>
          <a:xfrm>
            <a:off x="3050091" y="2132617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395" name="Google Shape;395;p46"/>
          <p:cNvSpPr txBox="1"/>
          <p:nvPr/>
        </p:nvSpPr>
        <p:spPr>
          <a:xfrm>
            <a:off x="4488346" y="2107329"/>
            <a:ext cx="1037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396" name="Google Shape;396;p46"/>
          <p:cNvSpPr txBox="1"/>
          <p:nvPr/>
        </p:nvSpPr>
        <p:spPr>
          <a:xfrm>
            <a:off x="5865396" y="2166369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397" name="Google Shape;397;p46"/>
          <p:cNvSpPr txBox="1"/>
          <p:nvPr/>
        </p:nvSpPr>
        <p:spPr>
          <a:xfrm>
            <a:off x="7117059" y="1938373"/>
            <a:ext cx="39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pic>
        <p:nvPicPr>
          <p:cNvPr id="398" name="Google Shape;39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575" y="3204876"/>
            <a:ext cx="51435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6"/>
          <p:cNvSpPr txBox="1"/>
          <p:nvPr/>
        </p:nvSpPr>
        <p:spPr>
          <a:xfrm>
            <a:off x="6957025" y="48073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Вычисление глубоких производных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4788" y="1535831"/>
            <a:ext cx="1930936" cy="63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33078" y="2219851"/>
            <a:ext cx="1932642" cy="635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23475" y="2913514"/>
            <a:ext cx="1934356" cy="635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43406" y="1530367"/>
            <a:ext cx="1863468" cy="599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98667" y="2229529"/>
            <a:ext cx="1865169" cy="5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04001" y="2913514"/>
            <a:ext cx="1865169" cy="5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55422" y="1014650"/>
            <a:ext cx="714717" cy="403978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7"/>
          <p:cNvSpPr txBox="1"/>
          <p:nvPr/>
        </p:nvSpPr>
        <p:spPr>
          <a:xfrm>
            <a:off x="3924875" y="941675"/>
            <a:ext cx="20637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ld Standard TT"/>
                <a:ea typeface="Old Standard TT"/>
                <a:cs typeface="Old Standard TT"/>
                <a:sym typeface="Old Standard TT"/>
              </a:rPr>
              <a:t>можно вычислить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413" name="Google Shape;413;p47"/>
          <p:cNvGrpSpPr/>
          <p:nvPr/>
        </p:nvGrpSpPr>
        <p:grpSpPr>
          <a:xfrm>
            <a:off x="1533651" y="3425714"/>
            <a:ext cx="5737915" cy="1360860"/>
            <a:chOff x="135763" y="333367"/>
            <a:chExt cx="4597320" cy="889800"/>
          </a:xfrm>
        </p:grpSpPr>
        <p:sp>
          <p:nvSpPr>
            <p:cNvPr id="414" name="Google Shape;414;p47"/>
            <p:cNvSpPr/>
            <p:nvPr/>
          </p:nvSpPr>
          <p:spPr>
            <a:xfrm>
              <a:off x="135763" y="333367"/>
              <a:ext cx="180000" cy="889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5" name="Google Shape;415;p47"/>
            <p:cNvSpPr/>
            <p:nvPr/>
          </p:nvSpPr>
          <p:spPr>
            <a:xfrm>
              <a:off x="371655" y="677033"/>
              <a:ext cx="1905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6" name="Google Shape;416;p47"/>
            <p:cNvSpPr/>
            <p:nvPr/>
          </p:nvSpPr>
          <p:spPr>
            <a:xfrm>
              <a:off x="988466" y="677033"/>
              <a:ext cx="1746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7" name="Google Shape;417;p47"/>
            <p:cNvSpPr/>
            <p:nvPr/>
          </p:nvSpPr>
          <p:spPr>
            <a:xfrm>
              <a:off x="3590260" y="697967"/>
              <a:ext cx="1851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8" name="Google Shape;418;p47"/>
            <p:cNvSpPr/>
            <p:nvPr/>
          </p:nvSpPr>
          <p:spPr>
            <a:xfrm>
              <a:off x="3803436" y="600275"/>
              <a:ext cx="353100" cy="4134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9" name="Google Shape;419;p47"/>
            <p:cNvSpPr/>
            <p:nvPr/>
          </p:nvSpPr>
          <p:spPr>
            <a:xfrm>
              <a:off x="4222798" y="715412"/>
              <a:ext cx="1800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0" name="Google Shape;420;p47"/>
            <p:cNvSpPr/>
            <p:nvPr/>
          </p:nvSpPr>
          <p:spPr>
            <a:xfrm>
              <a:off x="1191158" y="472927"/>
              <a:ext cx="178200" cy="6576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1" name="Google Shape;421;p47"/>
            <p:cNvSpPr/>
            <p:nvPr/>
          </p:nvSpPr>
          <p:spPr>
            <a:xfrm>
              <a:off x="1404334" y="684011"/>
              <a:ext cx="165900" cy="200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2" name="Google Shape;422;p47"/>
            <p:cNvSpPr/>
            <p:nvPr/>
          </p:nvSpPr>
          <p:spPr>
            <a:xfrm>
              <a:off x="3177887" y="689245"/>
              <a:ext cx="1590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3" name="Google Shape;423;p47"/>
            <p:cNvSpPr/>
            <p:nvPr/>
          </p:nvSpPr>
          <p:spPr>
            <a:xfrm>
              <a:off x="3366600" y="478160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4" name="Google Shape;424;p47"/>
            <p:cNvSpPr/>
            <p:nvPr/>
          </p:nvSpPr>
          <p:spPr>
            <a:xfrm>
              <a:off x="2772504" y="549685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5" name="Google Shape;425;p47"/>
            <p:cNvSpPr/>
            <p:nvPr/>
          </p:nvSpPr>
          <p:spPr>
            <a:xfrm>
              <a:off x="2531370" y="666566"/>
              <a:ext cx="195600" cy="202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6" name="Google Shape;426;p47"/>
            <p:cNvSpPr/>
            <p:nvPr/>
          </p:nvSpPr>
          <p:spPr>
            <a:xfrm>
              <a:off x="1607025" y="537473"/>
              <a:ext cx="370500" cy="4170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7" name="Google Shape;427;p47"/>
            <p:cNvSpPr/>
            <p:nvPr/>
          </p:nvSpPr>
          <p:spPr>
            <a:xfrm>
              <a:off x="604051" y="547940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8" name="Google Shape;428;p47"/>
            <p:cNvSpPr/>
            <p:nvPr/>
          </p:nvSpPr>
          <p:spPr>
            <a:xfrm>
              <a:off x="2038620" y="654355"/>
              <a:ext cx="1746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9" name="Google Shape;429;p47"/>
            <p:cNvSpPr/>
            <p:nvPr/>
          </p:nvSpPr>
          <p:spPr>
            <a:xfrm>
              <a:off x="2239564" y="450248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0" name="Google Shape;430;p47"/>
            <p:cNvSpPr/>
            <p:nvPr/>
          </p:nvSpPr>
          <p:spPr>
            <a:xfrm>
              <a:off x="4462183" y="677033"/>
              <a:ext cx="270900" cy="261600"/>
            </a:xfrm>
            <a:prstGeom prst="ellipse">
              <a:avLst/>
            </a:prstGeom>
            <a:solidFill>
              <a:srgbClr val="F9B2A6"/>
            </a:solidFill>
            <a:ln cap="flat" cmpd="sng" w="25400">
              <a:solidFill>
                <a:srgbClr val="F141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431" name="Google Shape;431;p47"/>
          <p:cNvSpPr txBox="1"/>
          <p:nvPr/>
        </p:nvSpPr>
        <p:spPr>
          <a:xfrm>
            <a:off x="1453975" y="4741538"/>
            <a:ext cx="506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0</a:t>
            </a:r>
            <a:endParaRPr/>
          </a:p>
        </p:txBody>
      </p:sp>
      <p:sp>
        <p:nvSpPr>
          <p:cNvPr id="432" name="Google Shape;432;p47"/>
          <p:cNvSpPr txBox="1"/>
          <p:nvPr/>
        </p:nvSpPr>
        <p:spPr>
          <a:xfrm>
            <a:off x="2724621" y="464504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433" name="Google Shape;433;p47"/>
          <p:cNvSpPr txBox="1"/>
          <p:nvPr/>
        </p:nvSpPr>
        <p:spPr>
          <a:xfrm>
            <a:off x="4044096" y="4651301"/>
            <a:ext cx="504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434" name="Google Shape;434;p47"/>
          <p:cNvSpPr txBox="1"/>
          <p:nvPr/>
        </p:nvSpPr>
        <p:spPr>
          <a:xfrm>
            <a:off x="5482535" y="464504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435" name="Google Shape;435;p47"/>
          <p:cNvSpPr txBox="1"/>
          <p:nvPr/>
        </p:nvSpPr>
        <p:spPr>
          <a:xfrm>
            <a:off x="1830850" y="4393715"/>
            <a:ext cx="1044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436" name="Google Shape;436;p47"/>
          <p:cNvSpPr txBox="1"/>
          <p:nvPr/>
        </p:nvSpPr>
        <p:spPr>
          <a:xfrm>
            <a:off x="3081366" y="4359967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437" name="Google Shape;437;p47"/>
          <p:cNvSpPr txBox="1"/>
          <p:nvPr/>
        </p:nvSpPr>
        <p:spPr>
          <a:xfrm>
            <a:off x="4519621" y="4334679"/>
            <a:ext cx="1037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438" name="Google Shape;438;p47"/>
          <p:cNvSpPr txBox="1"/>
          <p:nvPr/>
        </p:nvSpPr>
        <p:spPr>
          <a:xfrm>
            <a:off x="5896671" y="4393719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439" name="Google Shape;439;p47"/>
          <p:cNvSpPr txBox="1"/>
          <p:nvPr/>
        </p:nvSpPr>
        <p:spPr>
          <a:xfrm>
            <a:off x="7148334" y="4165723"/>
            <a:ext cx="39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sp>
        <p:nvSpPr>
          <p:cNvPr id="440" name="Google Shape;440;p47"/>
          <p:cNvSpPr txBox="1"/>
          <p:nvPr/>
        </p:nvSpPr>
        <p:spPr>
          <a:xfrm>
            <a:off x="6957025" y="48073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Слой нейронной сети</a:t>
            </a:r>
            <a:endParaRPr/>
          </a:p>
        </p:txBody>
      </p:sp>
      <p:sp>
        <p:nvSpPr>
          <p:cNvPr id="446" name="Google Shape;446;p48"/>
          <p:cNvSpPr txBox="1"/>
          <p:nvPr>
            <p:ph idx="1" type="body"/>
          </p:nvPr>
        </p:nvSpPr>
        <p:spPr>
          <a:xfrm>
            <a:off x="311700" y="1037625"/>
            <a:ext cx="8520600" cy="20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Чтобы определить слой, необходимо задать: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forward performance: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backward performance:</a:t>
            </a:r>
            <a:br>
              <a:rPr lang="ru"/>
            </a:br>
            <a:br>
              <a:rPr lang="ru"/>
            </a:br>
            <a:r>
              <a:rPr lang="ru"/>
              <a:t>В случае, если слой реализует простую функцию, то для backward пользуемся правилом 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7" name="Google Shape;44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8697" y="1467720"/>
            <a:ext cx="1233933" cy="2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0396" y="1793552"/>
            <a:ext cx="1934226" cy="253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72175" y="3161275"/>
            <a:ext cx="159964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 полносвязный (линейный) слой</a:t>
            </a:r>
            <a:endParaRPr/>
          </a:p>
        </p:txBody>
      </p:sp>
      <p:pic>
        <p:nvPicPr>
          <p:cNvPr id="455" name="Google Shape;45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5300"/>
            <a:ext cx="8530617" cy="39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Фреймворки Deep Learning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Фреймворки Deep Learning</a:t>
            </a:r>
            <a:endParaRPr/>
          </a:p>
        </p:txBody>
      </p:sp>
      <p:pic>
        <p:nvPicPr>
          <p:cNvPr id="466" name="Google Shape;46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659" y="1227275"/>
            <a:ext cx="2013765" cy="21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1"/>
          <p:cNvPicPr preferRelativeResize="0"/>
          <p:nvPr/>
        </p:nvPicPr>
        <p:blipFill rotWithShape="1">
          <a:blip r:embed="rId4">
            <a:alphaModFix/>
          </a:blip>
          <a:srcRect b="29607" l="0" r="0" t="0"/>
          <a:stretch/>
        </p:blipFill>
        <p:spPr>
          <a:xfrm>
            <a:off x="6656200" y="609750"/>
            <a:ext cx="2136051" cy="83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6150" y="1599325"/>
            <a:ext cx="2216151" cy="116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1"/>
          <p:cNvPicPr preferRelativeResize="0"/>
          <p:nvPr/>
        </p:nvPicPr>
        <p:blipFill rotWithShape="1">
          <a:blip r:embed="rId6">
            <a:alphaModFix/>
          </a:blip>
          <a:srcRect b="0" l="23436" r="25223" t="0"/>
          <a:stretch/>
        </p:blipFill>
        <p:spPr>
          <a:xfrm>
            <a:off x="3614537" y="2391950"/>
            <a:ext cx="1914925" cy="20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Фреймворки Deep Learning</a:t>
            </a:r>
            <a:endParaRPr/>
          </a:p>
        </p:txBody>
      </p:sp>
      <p:pic>
        <p:nvPicPr>
          <p:cNvPr id="475" name="Google Shape;47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659" y="1227275"/>
            <a:ext cx="2013765" cy="21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2"/>
          <p:cNvPicPr preferRelativeResize="0"/>
          <p:nvPr/>
        </p:nvPicPr>
        <p:blipFill rotWithShape="1">
          <a:blip r:embed="rId4">
            <a:alphaModFix/>
          </a:blip>
          <a:srcRect b="29607" l="0" r="0" t="0"/>
          <a:stretch/>
        </p:blipFill>
        <p:spPr>
          <a:xfrm>
            <a:off x="6656200" y="609750"/>
            <a:ext cx="2136051" cy="83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6150" y="1599325"/>
            <a:ext cx="2216151" cy="116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52"/>
          <p:cNvPicPr preferRelativeResize="0"/>
          <p:nvPr/>
        </p:nvPicPr>
        <p:blipFill rotWithShape="1">
          <a:blip r:embed="rId6">
            <a:alphaModFix/>
          </a:blip>
          <a:srcRect b="0" l="23436" r="25223" t="0"/>
          <a:stretch/>
        </p:blipFill>
        <p:spPr>
          <a:xfrm>
            <a:off x="3614537" y="2391950"/>
            <a:ext cx="1914925" cy="20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9525" y="1797900"/>
            <a:ext cx="3894751" cy="322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The End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История развития нейронных сетей</a:t>
            </a:r>
            <a:endParaRPr/>
          </a:p>
        </p:txBody>
      </p:sp>
      <p:sp>
        <p:nvSpPr>
          <p:cNvPr id="83" name="Google Shape;83;p19"/>
          <p:cNvSpPr/>
          <p:nvPr/>
        </p:nvSpPr>
        <p:spPr>
          <a:xfrm>
            <a:off x="471500" y="1102200"/>
            <a:ext cx="3374400" cy="867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1943. Маккалох, Питс. Модель искусственного нейрона</a:t>
            </a:r>
            <a:endParaRPr sz="1200"/>
          </a:p>
        </p:txBody>
      </p:sp>
      <p:sp>
        <p:nvSpPr>
          <p:cNvPr id="84" name="Google Shape;84;p19"/>
          <p:cNvSpPr/>
          <p:nvPr/>
        </p:nvSpPr>
        <p:spPr>
          <a:xfrm>
            <a:off x="3400350" y="1102200"/>
            <a:ext cx="2708100" cy="867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1957</a:t>
            </a:r>
            <a:r>
              <a:rPr lang="ru" sz="1200"/>
              <a:t>. Персептрон Розенблатта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1960. Теорема Новикова</a:t>
            </a:r>
            <a:endParaRPr sz="1200"/>
          </a:p>
        </p:txBody>
      </p:sp>
      <p:sp>
        <p:nvSpPr>
          <p:cNvPr id="85" name="Google Shape;85;p19"/>
          <p:cNvSpPr/>
          <p:nvPr/>
        </p:nvSpPr>
        <p:spPr>
          <a:xfrm>
            <a:off x="5670700" y="1102200"/>
            <a:ext cx="3001800" cy="867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1986. Руммельхарт, Хинтон, Уильямс.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Алгоритм Back propagation</a:t>
            </a:r>
            <a:endParaRPr sz="1200"/>
          </a:p>
        </p:txBody>
      </p:sp>
      <p:sp>
        <p:nvSpPr>
          <p:cNvPr id="86" name="Google Shape;86;p19"/>
          <p:cNvSpPr/>
          <p:nvPr/>
        </p:nvSpPr>
        <p:spPr>
          <a:xfrm>
            <a:off x="471500" y="2137950"/>
            <a:ext cx="3374400" cy="867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1982, Хопфилд.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1997, Хохрейтер, Шмидхубер.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Рекуррентные нейронные сети</a:t>
            </a:r>
            <a:endParaRPr sz="1200"/>
          </a:p>
        </p:txBody>
      </p:sp>
      <p:sp>
        <p:nvSpPr>
          <p:cNvPr id="87" name="Google Shape;87;p19"/>
          <p:cNvSpPr/>
          <p:nvPr/>
        </p:nvSpPr>
        <p:spPr>
          <a:xfrm>
            <a:off x="3400350" y="2137950"/>
            <a:ext cx="2708100" cy="867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1998. Лекун. Свёрточные нейронные сети</a:t>
            </a:r>
            <a:endParaRPr sz="1200"/>
          </a:p>
        </p:txBody>
      </p:sp>
      <p:sp>
        <p:nvSpPr>
          <p:cNvPr id="88" name="Google Shape;88;p19"/>
          <p:cNvSpPr/>
          <p:nvPr/>
        </p:nvSpPr>
        <p:spPr>
          <a:xfrm>
            <a:off x="5670700" y="2137950"/>
            <a:ext cx="3001800" cy="867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~2012 Революция глубокого обучения</a:t>
            </a:r>
            <a:endParaRPr sz="1200"/>
          </a:p>
        </p:txBody>
      </p:sp>
      <p:sp>
        <p:nvSpPr>
          <p:cNvPr id="89" name="Google Shape;89;p19"/>
          <p:cNvSpPr/>
          <p:nvPr/>
        </p:nvSpPr>
        <p:spPr>
          <a:xfrm>
            <a:off x="3400350" y="3541050"/>
            <a:ext cx="2708100" cy="867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...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человеческого нейрона</a:t>
            </a:r>
            <a:endParaRPr/>
          </a:p>
        </p:txBody>
      </p:sp>
      <p:pic>
        <p:nvPicPr>
          <p:cNvPr id="100" name="Google Shape;1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550" y="3254600"/>
            <a:ext cx="2478150" cy="180247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Внутри мозга информация передаётся по связям между </a:t>
            </a:r>
            <a:r>
              <a:rPr i="1" lang="ru"/>
              <a:t>нейронами</a:t>
            </a:r>
            <a:r>
              <a:rPr lang="ru"/>
              <a:t> химическим веществом — нейротрансмиттером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Нейротрансмиттер поступает в тело нейрона по специальным отросткам — </a:t>
            </a:r>
            <a:r>
              <a:rPr i="1" lang="ru"/>
              <a:t>дендритам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При накоплении определённого количества нейротрансмиттера нейрон “пробивает” и вещество передаётся по </a:t>
            </a:r>
            <a:r>
              <a:rPr i="1" lang="ru"/>
              <a:t>аксону</a:t>
            </a:r>
            <a:r>
              <a:rPr lang="ru"/>
              <a:t> другим нейронам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человеческого нейрона</a:t>
            </a:r>
            <a:endParaRPr/>
          </a:p>
        </p:txBody>
      </p:sp>
      <p:pic>
        <p:nvPicPr>
          <p:cNvPr id="107" name="Google Shape;1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550" y="3254600"/>
            <a:ext cx="2478150" cy="180247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Внутри нейронной сети информация передаётся в виде чисел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Каждый нейрон имеет несколько взвешенных рёбер-входов. Сигнал от каждого из входных нейронов домножается на вес ребра. Сигналы от входных нейронов складываются. При накоплении определённого значения происходит “пробой”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 случае пробоя сигнал передаётся другим нейронам </a:t>
            </a:r>
            <a:endParaRPr/>
          </a:p>
        </p:txBody>
      </p:sp>
      <p:sp>
        <p:nvSpPr>
          <p:cNvPr id="109" name="Google Shape;109;p22"/>
          <p:cNvSpPr/>
          <p:nvPr/>
        </p:nvSpPr>
        <p:spPr>
          <a:xfrm>
            <a:off x="3717341" y="4079184"/>
            <a:ext cx="733800" cy="25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476" y="3307838"/>
            <a:ext cx="3555866" cy="180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116" name="Google Shape;116;p23"/>
          <p:cNvPicPr preferRelativeResize="0"/>
          <p:nvPr/>
        </p:nvPicPr>
        <p:blipFill rotWithShape="1">
          <a:blip r:embed="rId3">
            <a:alphaModFix/>
          </a:blip>
          <a:srcRect b="23864" l="23654" r="21550" t="24647"/>
          <a:stretch/>
        </p:blipFill>
        <p:spPr>
          <a:xfrm>
            <a:off x="1783636" y="902900"/>
            <a:ext cx="5576724" cy="27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3"/>
          <p:cNvSpPr txBox="1"/>
          <p:nvPr/>
        </p:nvSpPr>
        <p:spPr>
          <a:xfrm>
            <a:off x="4824943" y="1791568"/>
            <a:ext cx="13908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3"/>
          <p:cNvSpPr txBox="1"/>
          <p:nvPr/>
        </p:nvSpPr>
        <p:spPr>
          <a:xfrm>
            <a:off x="311700" y="3627025"/>
            <a:ext cx="32292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ld Standard TT"/>
                <a:ea typeface="Old Standard TT"/>
                <a:cs typeface="Old Standard TT"/>
                <a:sym typeface="Old Standard TT"/>
              </a:rPr>
              <a:t>Нейрон определяет функцию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0521" y="3814325"/>
            <a:ext cx="2557425" cy="31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Функции активации</a:t>
            </a:r>
            <a:endParaRPr/>
          </a:p>
        </p:txBody>
      </p:sp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348" y="1008400"/>
            <a:ext cx="2447850" cy="1675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0254" y="3066996"/>
            <a:ext cx="2394949" cy="168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2349" y="3066997"/>
            <a:ext cx="2447851" cy="1684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3800" y="1008409"/>
            <a:ext cx="2447850" cy="167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32875" y="2683975"/>
            <a:ext cx="1106800" cy="27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48548" y="2640150"/>
            <a:ext cx="1418374" cy="42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48549" y="4751633"/>
            <a:ext cx="1418375" cy="20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38276" y="4674011"/>
            <a:ext cx="1295975" cy="46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LS lectur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